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47" r:id="rId4"/>
    <p:sldMasterId id="2147484301" r:id="rId5"/>
    <p:sldMasterId id="2147484311" r:id="rId6"/>
    <p:sldMasterId id="2147484272" r:id="rId7"/>
    <p:sldMasterId id="2147484318" r:id="rId8"/>
  </p:sldMasterIdLst>
  <p:notesMasterIdLst>
    <p:notesMasterId r:id="rId19"/>
  </p:notesMasterIdLst>
  <p:handoutMasterIdLst>
    <p:handoutMasterId r:id="rId20"/>
  </p:handoutMasterIdLst>
  <p:sldIdLst>
    <p:sldId id="286" r:id="rId9"/>
    <p:sldId id="461" r:id="rId10"/>
    <p:sldId id="462" r:id="rId11"/>
    <p:sldId id="464" r:id="rId12"/>
    <p:sldId id="465" r:id="rId13"/>
    <p:sldId id="466" r:id="rId14"/>
    <p:sldId id="468" r:id="rId15"/>
    <p:sldId id="469" r:id="rId16"/>
    <p:sldId id="467" r:id="rId17"/>
    <p:sldId id="301" r:id="rId18"/>
  </p:sldIdLst>
  <p:sldSz cx="12192000" cy="6858000"/>
  <p:notesSz cx="7010400" cy="120396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464" userDrawn="1">
          <p15:clr>
            <a:srgbClr val="A4A3A4"/>
          </p15:clr>
        </p15:guide>
        <p15:guide id="4" pos="6408" userDrawn="1">
          <p15:clr>
            <a:srgbClr val="A4A3A4"/>
          </p15:clr>
        </p15:guide>
        <p15:guide id="5" orient="horz" pos="288" userDrawn="1">
          <p15:clr>
            <a:srgbClr val="A4A3A4"/>
          </p15:clr>
        </p15:guide>
        <p15:guide id="7" orient="horz" pos="34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7EEE"/>
    <a:srgbClr val="9F9C95"/>
    <a:srgbClr val="A4A5A3"/>
    <a:srgbClr val="CBCBCB"/>
    <a:srgbClr val="FFFF66"/>
    <a:srgbClr val="FFFFFF"/>
    <a:srgbClr val="FCAE3B"/>
    <a:srgbClr val="50771B"/>
    <a:srgbClr val="C19859"/>
    <a:srgbClr val="EC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101094-8F20-40E5-8A0A-F480B093B06F}" v="4" dt="2022-08-11T00:26:35.692"/>
    <p1510:client id="{A5D9031F-931B-4B5F-AF1B-AAEBFD53A66F}" v="2" dt="2022-08-15T10:23:58.163"/>
    <p1510:client id="{A878F3DA-CE62-408C-8297-C3486CD7C5E0}" v="2" dt="2022-08-06T17:43:29.8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2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640" y="192"/>
      </p:cViewPr>
      <p:guideLst>
        <p:guide orient="horz" pos="2160"/>
        <p:guide pos="3840"/>
        <p:guide pos="4464"/>
        <p:guide pos="6408"/>
        <p:guide orient="horz" pos="288"/>
        <p:guide orient="horz" pos="3456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theme" Target="theme/theme1.xml"/><Relationship Id="rId10" Type="http://schemas.openxmlformats.org/officeDocument/2006/relationships/slide" Target="slides/slide2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issberg, Todd E CIV USARMY CEERD-EL (USA)" userId="S::todd.e.steissberg@usace.army.mil::7f67b811-0eb4-4751-9e4a-fa9f270e94fa" providerId="AD" clId="Web-{A878F3DA-CE62-408C-8297-C3486CD7C5E0}"/>
    <pc:docChg chg="modSld">
      <pc:chgData name="Steissberg, Todd E CIV USARMY CEERD-EL (USA)" userId="S::todd.e.steissberg@usace.army.mil::7f67b811-0eb4-4751-9e4a-fa9f270e94fa" providerId="AD" clId="Web-{A878F3DA-CE62-408C-8297-C3486CD7C5E0}" dt="2022-08-06T17:43:29.808" v="1" actId="14100"/>
      <pc:docMkLst>
        <pc:docMk/>
      </pc:docMkLst>
      <pc:sldChg chg="modSp">
        <pc:chgData name="Steissberg, Todd E CIV USARMY CEERD-EL (USA)" userId="S::todd.e.steissberg@usace.army.mil::7f67b811-0eb4-4751-9e4a-fa9f270e94fa" providerId="AD" clId="Web-{A878F3DA-CE62-408C-8297-C3486CD7C5E0}" dt="2022-08-06T17:43:29.808" v="1" actId="14100"/>
        <pc:sldMkLst>
          <pc:docMk/>
          <pc:sldMk cId="212615159" sldId="290"/>
        </pc:sldMkLst>
        <pc:spChg chg="mod">
          <ac:chgData name="Steissberg, Todd E CIV USARMY CEERD-EL (USA)" userId="S::todd.e.steissberg@usace.army.mil::7f67b811-0eb4-4751-9e4a-fa9f270e94fa" providerId="AD" clId="Web-{A878F3DA-CE62-408C-8297-C3486CD7C5E0}" dt="2022-08-06T17:43:29.808" v="1" actId="14100"/>
          <ac:spMkLst>
            <pc:docMk/>
            <pc:sldMk cId="212615159" sldId="290"/>
            <ac:spMk id="3" creationId="{00000000-0000-0000-0000-000000000000}"/>
          </ac:spMkLst>
        </pc:spChg>
      </pc:sldChg>
    </pc:docChg>
  </pc:docChgLst>
  <pc:docChgLst>
    <pc:chgData name="Steissberg, Todd E CIV USARMY CEERD-EL (USA)" userId="S::todd.e.steissberg@usace.army.mil::7f67b811-0eb4-4751-9e4a-fa9f270e94fa" providerId="AD" clId="Web-{78101094-8F20-40E5-8A0A-F480B093B06F}"/>
    <pc:docChg chg="modSld">
      <pc:chgData name="Steissberg, Todd E CIV USARMY CEERD-EL (USA)" userId="S::todd.e.steissberg@usace.army.mil::7f67b811-0eb4-4751-9e4a-fa9f270e94fa" providerId="AD" clId="Web-{78101094-8F20-40E5-8A0A-F480B093B06F}" dt="2022-08-11T00:26:35.520" v="2" actId="20577"/>
      <pc:docMkLst>
        <pc:docMk/>
      </pc:docMkLst>
      <pc:sldChg chg="modSp">
        <pc:chgData name="Steissberg, Todd E CIV USARMY CEERD-EL (USA)" userId="S::todd.e.steissberg@usace.army.mil::7f67b811-0eb4-4751-9e4a-fa9f270e94fa" providerId="AD" clId="Web-{78101094-8F20-40E5-8A0A-F480B093B06F}" dt="2022-08-11T00:26:35.520" v="2" actId="20577"/>
        <pc:sldMkLst>
          <pc:docMk/>
          <pc:sldMk cId="0" sldId="286"/>
        </pc:sldMkLst>
        <pc:spChg chg="mod">
          <ac:chgData name="Steissberg, Todd E CIV USARMY CEERD-EL (USA)" userId="S::todd.e.steissberg@usace.army.mil::7f67b811-0eb4-4751-9e4a-fa9f270e94fa" providerId="AD" clId="Web-{78101094-8F20-40E5-8A0A-F480B093B06F}" dt="2022-08-11T00:26:35.520" v="2" actId="20577"/>
          <ac:spMkLst>
            <pc:docMk/>
            <pc:sldMk cId="0" sldId="286"/>
            <ac:spMk id="3" creationId="{00000000-0000-0000-0000-000000000000}"/>
          </ac:spMkLst>
        </pc:spChg>
      </pc:sldChg>
    </pc:docChg>
  </pc:docChgLst>
  <pc:docChgLst>
    <pc:chgData name="Steissberg, Todd E CIV USARMY CEERD-EL (USA)" userId="S::todd.e.steissberg@usace.army.mil::7f67b811-0eb4-4751-9e4a-fa9f270e94fa" providerId="AD" clId="Web-{A5D9031F-931B-4B5F-AF1B-AAEBFD53A66F}"/>
    <pc:docChg chg="modSld">
      <pc:chgData name="Steissberg, Todd E CIV USARMY CEERD-EL (USA)" userId="S::todd.e.steissberg@usace.army.mil::7f67b811-0eb4-4751-9e4a-fa9f270e94fa" providerId="AD" clId="Web-{A5D9031F-931B-4B5F-AF1B-AAEBFD53A66F}" dt="2022-08-15T10:23:58.163" v="1"/>
      <pc:docMkLst>
        <pc:docMk/>
      </pc:docMkLst>
      <pc:sldChg chg="delSp">
        <pc:chgData name="Steissberg, Todd E CIV USARMY CEERD-EL (USA)" userId="S::todd.e.steissberg@usace.army.mil::7f67b811-0eb4-4751-9e4a-fa9f270e94fa" providerId="AD" clId="Web-{A5D9031F-931B-4B5F-AF1B-AAEBFD53A66F}" dt="2022-08-15T10:23:58.163" v="1"/>
        <pc:sldMkLst>
          <pc:docMk/>
          <pc:sldMk cId="0" sldId="461"/>
        </pc:sldMkLst>
        <pc:spChg chg="del">
          <ac:chgData name="Steissberg, Todd E CIV USARMY CEERD-EL (USA)" userId="S::todd.e.steissberg@usace.army.mil::7f67b811-0eb4-4751-9e4a-fa9f270e94fa" providerId="AD" clId="Web-{A5D9031F-931B-4B5F-AF1B-AAEBFD53A66F}" dt="2022-08-15T10:23:58.163" v="1"/>
          <ac:spMkLst>
            <pc:docMk/>
            <pc:sldMk cId="0" sldId="461"/>
            <ac:spMk id="2" creationId="{A67FAB4C-AAB4-436E-B484-96D811647548}"/>
          </ac:spMkLst>
        </pc:spChg>
      </pc:sldChg>
      <pc:sldChg chg="delSp">
        <pc:chgData name="Steissberg, Todd E CIV USARMY CEERD-EL (USA)" userId="S::todd.e.steissberg@usace.army.mil::7f67b811-0eb4-4751-9e4a-fa9f270e94fa" providerId="AD" clId="Web-{A5D9031F-931B-4B5F-AF1B-AAEBFD53A66F}" dt="2022-08-15T10:23:49.897" v="0"/>
        <pc:sldMkLst>
          <pc:docMk/>
          <pc:sldMk cId="4175272707" sldId="462"/>
        </pc:sldMkLst>
        <pc:spChg chg="del">
          <ac:chgData name="Steissberg, Todd E CIV USARMY CEERD-EL (USA)" userId="S::todd.e.steissberg@usace.army.mil::7f67b811-0eb4-4751-9e4a-fa9f270e94fa" providerId="AD" clId="Web-{A5D9031F-931B-4B5F-AF1B-AAEBFD53A66F}" dt="2022-08-15T10:23:49.897" v="0"/>
          <ac:spMkLst>
            <pc:docMk/>
            <pc:sldMk cId="4175272707" sldId="462"/>
            <ac:spMk id="2" creationId="{A67FAB4C-AAB4-436E-B484-96D811647548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9" y="0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1A2DE62-24B0-4972-852B-4785B8FCBE77}" type="datetimeFigureOut">
              <a:rPr lang="en-US"/>
              <a:pPr/>
              <a:t>8/15/2022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11435153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03F1684-B626-4C74-9731-CBE8CE5003E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536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jpg>
</file>

<file path=ppt/media/image16.jpg>
</file>

<file path=ppt/media/image17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9" y="0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ADC5788-3AFA-4451-BC67-BFEEAB944D67}" type="datetimeFigureOut">
              <a:rPr lang="en-US"/>
              <a:pPr/>
              <a:t>8/15/2022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508000" y="903288"/>
            <a:ext cx="8026400" cy="45148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11435153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6A0A3C6-4E22-46FB-836F-CA2C48EC4DC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3370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 userDrawn="1">
            <p:ph type="body" sz="quarter" idx="12"/>
          </p:nvPr>
        </p:nvSpPr>
        <p:spPr>
          <a:xfrm>
            <a:off x="609602" y="3200405"/>
            <a:ext cx="9144001" cy="15620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609600" y="1924055"/>
            <a:ext cx="9144000" cy="11075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 userDrawn="1">
            <p:ph type="sldNum" sz="quarter" idx="10"/>
          </p:nvPr>
        </p:nvSpPr>
        <p:spPr/>
        <p:txBody>
          <a:bodyPr/>
          <a:lstStyle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06998"/>
            <a:ext cx="12191999" cy="403225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buFontTx/>
              <a:buNone/>
              <a:defRPr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ENTER CLASSIFICATION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455410"/>
            <a:ext cx="12192000" cy="2959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 lang="en-US" sz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 algn="ctr">
              <a:buFontTx/>
            </a:pPr>
            <a:r>
              <a:rPr lang="en-US" dirty="0"/>
              <a:t>CLICK TO ENTER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2421021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0657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574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4970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134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8203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0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 userDrawn="1">
          <p15:clr>
            <a:srgbClr val="FBAE40"/>
          </p15:clr>
        </p15:guide>
        <p15:guide id="2" orient="horz" pos="516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961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5742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2999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6004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6CB27-CFA5-4E97-8E67-464C5BFBD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92621-BC25-46B4-B45A-FFCB2B252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797D51-91F4-419D-94C6-82213E189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072EE-3911-42DE-86BB-F58370E97CBE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E410A8-8FF7-48D8-9E2E-8A422AF18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81068C-B21F-4285-B156-763C755C4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0AC2E-3280-4F3D-A563-90ECB8ABA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7928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34737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 userDrawn="1">
          <p15:clr>
            <a:srgbClr val="FBAE40"/>
          </p15:clr>
        </p15:guide>
        <p15:guide id="2" orient="horz" pos="516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878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717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561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8713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5902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271555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6538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87D2A-7659-485D-80EF-50CDB6DE1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9E509-FFB3-4323-8914-83CC28DADF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0A27F4-C896-4098-B86D-3741F73061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07CC3D-ADCA-4A65-8C26-3B3431DCA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072EE-3911-42DE-86BB-F58370E97CBE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B1EFFF-21D0-41BE-B31F-4A6BE133E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29AA22-B160-497E-B32F-E8B876F71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0AC2E-3280-4F3D-A563-90ECB8ABA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36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021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1861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422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260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97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95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17.xml"/><Relationship Id="rId9" Type="http://schemas.openxmlformats.org/officeDocument/2006/relationships/image" Target="../media/image5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theme" Target="../theme/theme5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4.xml"/><Relationship Id="rId9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C930DDFD-C2CD-854E-EAA8-FC5C400F36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84"/>
          <a:stretch/>
        </p:blipFill>
        <p:spPr>
          <a:xfrm>
            <a:off x="7149290" y="3082338"/>
            <a:ext cx="2150384" cy="244585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 descr="A body of water&#10;&#10;Description automatically generated">
            <a:extLst>
              <a:ext uri="{FF2B5EF4-FFF2-40B4-BE49-F238E27FC236}">
                <a16:creationId xmlns:a16="http://schemas.microsoft.com/office/drawing/2014/main" id="{8D345744-4BB6-A552-A696-3E29F74BAC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/>
          <a:srcRect l="16078" r="16094"/>
          <a:stretch/>
        </p:blipFill>
        <p:spPr>
          <a:xfrm>
            <a:off x="9299674" y="3081534"/>
            <a:ext cx="2433110" cy="244584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 descr="A picture containing tree, water, outdoor, nature&#10;&#10;Description automatically generated">
            <a:extLst>
              <a:ext uri="{FF2B5EF4-FFF2-40B4-BE49-F238E27FC236}">
                <a16:creationId xmlns:a16="http://schemas.microsoft.com/office/drawing/2014/main" id="{CC7E3D49-3990-21E2-46AF-4FE1C764392F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7149290" y="516571"/>
            <a:ext cx="4583494" cy="2558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Footer Placeholder 19"/>
          <p:cNvSpPr>
            <a:spLocks noGrp="1"/>
          </p:cNvSpPr>
          <p:nvPr userDrawn="1">
            <p:ph type="ftr" sz="quarter" idx="3"/>
          </p:nvPr>
        </p:nvSpPr>
        <p:spPr>
          <a:xfrm>
            <a:off x="125346" y="6504409"/>
            <a:ext cx="42142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41" name="Title Placeholder 17"/>
          <p:cNvSpPr>
            <a:spLocks noGrp="1"/>
          </p:cNvSpPr>
          <p:nvPr userDrawn="1">
            <p:ph type="title"/>
          </p:nvPr>
        </p:nvSpPr>
        <p:spPr>
          <a:xfrm>
            <a:off x="654050" y="1606545"/>
            <a:ext cx="7984853" cy="12738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 userDrawn="1">
            <p:ph type="body" idx="1"/>
          </p:nvPr>
        </p:nvSpPr>
        <p:spPr>
          <a:xfrm>
            <a:off x="654050" y="2505109"/>
            <a:ext cx="7984853" cy="2781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11190668" y="6577159"/>
            <a:ext cx="977900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 algn="r"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665B91-8567-DD4A-BD2E-E719F20E35F0}"/>
              </a:ext>
            </a:extLst>
          </p:cNvPr>
          <p:cNvCxnSpPr/>
          <p:nvPr userDrawn="1"/>
        </p:nvCxnSpPr>
        <p:spPr>
          <a:xfrm flipH="1">
            <a:off x="1476587" y="6373877"/>
            <a:ext cx="1020741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9A2EE2D-7BB5-4F44-82C4-5CF4EE388EFF}"/>
              </a:ext>
            </a:extLst>
          </p:cNvPr>
          <p:cNvSpPr txBox="1"/>
          <p:nvPr userDrawn="1"/>
        </p:nvSpPr>
        <p:spPr>
          <a:xfrm>
            <a:off x="6224694" y="6442287"/>
            <a:ext cx="5567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i="1" dirty="0">
                <a:solidFill>
                  <a:prstClr val="black"/>
                </a:solidFill>
              </a:rPr>
              <a:t>DISCOVER  |  DEVELOP  |  DELIVER</a:t>
            </a:r>
          </a:p>
        </p:txBody>
      </p:sp>
    </p:spTree>
    <p:extLst>
      <p:ext uri="{BB962C8B-B14F-4D97-AF65-F5344CB8AC3E}">
        <p14:creationId xmlns:p14="http://schemas.microsoft.com/office/powerpoint/2010/main" val="2919789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51" r:id="rId1"/>
    <p:sldLayoutId id="2147484327" r:id="rId2"/>
    <p:sldLayoutId id="2147484328" r:id="rId3"/>
  </p:sldLayoutIdLst>
  <p:hf hdr="0" dt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2700" b="1" kern="1200" cap="all" baseline="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" userDrawn="1">
          <p15:clr>
            <a:srgbClr val="5ACBF0"/>
          </p15:clr>
        </p15:guide>
        <p15:guide id="2" pos="61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AF9F99-F54C-A57F-DAA4-B479617EFA28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1046" y="6580037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2080234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2" r:id="rId1"/>
    <p:sldLayoutId id="2147484308" r:id="rId2"/>
    <p:sldLayoutId id="2147484316" r:id="rId3"/>
    <p:sldLayoutId id="2147484309" r:id="rId4"/>
    <p:sldLayoutId id="2147484310" r:id="rId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20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•"/>
        <a:defRPr sz="18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SzPct val="70000"/>
        <a:buFont typeface="Arial" panose="020B0604020202020204" pitchFamily="34" charset="0"/>
        <a:buChar char="►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–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»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1" name="Rounded Rectangle 10"/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</p:spTree>
    <p:extLst>
      <p:ext uri="{BB962C8B-B14F-4D97-AF65-F5344CB8AC3E}">
        <p14:creationId xmlns:p14="http://schemas.microsoft.com/office/powerpoint/2010/main" val="799197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2" r:id="rId1"/>
    <p:sldLayoutId id="2147484313" r:id="rId2"/>
    <p:sldLayoutId id="2147484314" r:id="rId3"/>
    <p:sldLayoutId id="2147484317" r:id="rId4"/>
    <p:sldLayoutId id="2147484315" r:id="rId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0E67D63-A09B-E760-5A10-8242BCEA7941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2808" y="6587122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6813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73" r:id="rId1"/>
    <p:sldLayoutId id="2147484279" r:id="rId2"/>
    <p:sldLayoutId id="2147484280" r:id="rId3"/>
    <p:sldLayoutId id="2147484281" r:id="rId4"/>
    <p:sldLayoutId id="2147484282" r:id="rId5"/>
    <p:sldLayoutId id="2147484283" r:id="rId6"/>
    <p:sldLayoutId id="2147484284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5ACBF0"/>
          </p15:clr>
        </p15:guide>
        <p15:guide id="2" pos="7296" userDrawn="1">
          <p15:clr>
            <a:srgbClr val="5ACBF0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4FCF4A6-EBC9-C2AC-2815-3FFFD71A1CF8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17522" y="-1985"/>
            <a:ext cx="969433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750" b="1">
                <a:solidFill>
                  <a:srgbClr val="898989"/>
                </a:solidFill>
                <a:cs typeface="Arial" pitchFamily="34" charset="0"/>
              </a:defRPr>
            </a:lvl1pPr>
          </a:lstStyle>
          <a:p>
            <a:fld id="{139BD942-CC14-44A4-87FB-46239297AFE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prstClr val="black"/>
                </a:solidFill>
              </a:rPr>
              <a:t>US Army Corps of Engineers  </a:t>
            </a:r>
            <a:r>
              <a:rPr lang="en-US" sz="1400" dirty="0">
                <a:solidFill>
                  <a:prstClr val="black"/>
                </a:solidFill>
                <a:sym typeface="Symbol" panose="05050102010706020507" pitchFamily="18" charset="2"/>
              </a:rPr>
              <a:t></a:t>
            </a:r>
            <a:r>
              <a:rPr lang="en-US" sz="1400" dirty="0">
                <a:solidFill>
                  <a:prstClr val="black"/>
                </a:solidFill>
              </a:rPr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4238848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20" r:id="rId1"/>
    <p:sldLayoutId id="2147484321" r:id="rId2"/>
    <p:sldLayoutId id="2147484322" r:id="rId3"/>
    <p:sldLayoutId id="2147484323" r:id="rId4"/>
    <p:sldLayoutId id="2147484324" r:id="rId5"/>
    <p:sldLayoutId id="2147484325" r:id="rId6"/>
    <p:sldLayoutId id="2147484326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09603" y="2561174"/>
            <a:ext cx="7652082" cy="261676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1800" dirty="0">
                <a:solidFill>
                  <a:schemeClr val="bg1"/>
                </a:solidFill>
                <a:latin typeface="Arial"/>
                <a:cs typeface="Arial"/>
              </a:rPr>
              <a:t>Barry Bunch, DE, PE</a:t>
            </a:r>
            <a:endParaRPr lang="en-US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U.S. Army Corps of Engineers, New Orleans District</a:t>
            </a:r>
          </a:p>
          <a:p>
            <a:r>
              <a:rPr lang="en-US" sz="1800" dirty="0">
                <a:solidFill>
                  <a:schemeClr val="bg1"/>
                </a:solidFill>
              </a:rPr>
              <a:t>U.S. Army Engineer Research and Development Center, Environmental Laboratory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CE-QUAL-W2 Workshop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August 16 - 18, 2022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683033"/>
            <a:ext cx="9144000" cy="687177"/>
          </a:xfrm>
        </p:spPr>
        <p:txBody>
          <a:bodyPr>
            <a:normAutofit/>
          </a:bodyPr>
          <a:lstStyle/>
          <a:p>
            <a:r>
              <a:rPr lang="en-US" sz="2400" dirty="0"/>
              <a:t>Dissolved Oxygen Case Study</a:t>
            </a:r>
          </a:p>
        </p:txBody>
      </p:sp>
      <p:sp>
        <p:nvSpPr>
          <p:cNvPr id="14339" name="Slide Number Placeholder 4"/>
          <p:cNvSpPr>
            <a:spLocks noGrp="1"/>
          </p:cNvSpPr>
          <p:nvPr>
            <p:ph type="sldNum" sz="quarter" idx="10"/>
          </p:nvPr>
        </p:nvSpPr>
        <p:spPr>
          <a:ln w="57150">
            <a:noFill/>
          </a:ln>
        </p:spPr>
        <p:txBody>
          <a:bodyPr/>
          <a:lstStyle/>
          <a:p>
            <a:fld id="{744B3473-5193-4AC1-9169-6977ADF2DCFC}" type="slidenum">
              <a:rPr lang="en-US"/>
              <a:pPr/>
              <a:t>1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7223F22D-5DFC-42EB-8948-9B1384385F0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46600" y="5784725"/>
            <a:ext cx="977900" cy="95891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17FAA9B-4EFE-46EC-9922-77579BE627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3809"/>
          <a:stretch/>
        </p:blipFill>
        <p:spPr>
          <a:xfrm>
            <a:off x="8261685" y="5635231"/>
            <a:ext cx="1162230" cy="1296087"/>
          </a:xfrm>
          <a:prstGeom prst="rect">
            <a:avLst/>
          </a:prstGeom>
        </p:spPr>
      </p:pic>
      <p:sp>
        <p:nvSpPr>
          <p:cNvPr id="15" name="WordArt 3" descr="Environmental Systems &#10;Modeling Team">
            <a:extLst>
              <a:ext uri="{FF2B5EF4-FFF2-40B4-BE49-F238E27FC236}">
                <a16:creationId xmlns:a16="http://schemas.microsoft.com/office/drawing/2014/main" id="{82DC1E1B-09D6-45CD-941D-66951F4189B7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8340651" y="5794410"/>
            <a:ext cx="977900" cy="121515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ArchUp">
              <a:avLst>
                <a:gd name="adj" fmla="val 11218855"/>
              </a:avLst>
            </a:prstTxWarp>
          </a:bodyPr>
          <a:lstStyle/>
          <a:p>
            <a:pPr algn="ctr" rtl="0">
              <a:buNone/>
            </a:pPr>
            <a:r>
              <a:rPr lang="en-US" sz="3600" kern="10" spc="0" dirty="0">
                <a:ln w="15875" algn="ctr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effectLst/>
                <a:latin typeface="+mj-lt"/>
                <a:cs typeface="Times New Roman" panose="02020603050405020304" pitchFamily="18" charset="0"/>
              </a:rPr>
              <a:t>Environmental Systems</a:t>
            </a:r>
          </a:p>
          <a:p>
            <a:pPr algn="ctr" rtl="0">
              <a:buNone/>
            </a:pPr>
            <a:r>
              <a:rPr lang="en-US" sz="3600" kern="10" spc="0" dirty="0">
                <a:ln w="15875" algn="ctr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effectLst/>
                <a:latin typeface="+mj-lt"/>
                <a:cs typeface="Times New Roman" panose="02020603050405020304" pitchFamily="18" charset="0"/>
              </a:rPr>
              <a:t>Modeling Team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Questions?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3" name="Picture 2" descr="A bridge over a river&#10;&#10;Description automatically generated with low confidence">
            <a:extLst>
              <a:ext uri="{FF2B5EF4-FFF2-40B4-BE49-F238E27FC236}">
                <a16:creationId xmlns:a16="http://schemas.microsoft.com/office/drawing/2014/main" id="{B9AF88C4-93B4-EDF7-D173-67602C2A78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5269" y="902897"/>
            <a:ext cx="7121462" cy="5341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>
            <a:extLst>
              <a:ext uri="{FF2B5EF4-FFF2-40B4-BE49-F238E27FC236}">
                <a16:creationId xmlns:a16="http://schemas.microsoft.com/office/drawing/2014/main" id="{B980D845-0ADB-402A-BD58-F3F8E9AB41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lnSpc>
                <a:spcPct val="85000"/>
              </a:lnSpc>
            </a:pPr>
            <a:r>
              <a:rPr lang="en-US" altLang="en-US" b="1">
                <a:ea typeface="ＭＳ Ｐゴシック" panose="020B0600070205080204" pitchFamily="34" charset="-128"/>
              </a:rPr>
              <a:t>CE-QUAL-W2 DO</a:t>
            </a:r>
            <a:br>
              <a:rPr lang="en-US" altLang="en-US" b="1">
                <a:ea typeface="ＭＳ Ｐゴシック" panose="020B0600070205080204" pitchFamily="34" charset="-128"/>
              </a:rPr>
            </a:br>
            <a:endParaRPr lang="en-US" altLang="en-US" b="1">
              <a:ea typeface="ＭＳ Ｐゴシック" panose="020B0600070205080204" pitchFamily="34" charset="-128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D66740-5BC7-39D5-587A-158CD30E0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768351"/>
            <a:ext cx="4361032" cy="471804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/>
              <a:t>Complete model DO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/>
              <a:t>Typically reduced suite of variables and processes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/>
              <a:t>Minimum required:</a:t>
            </a:r>
          </a:p>
          <a:p>
            <a:pPr marL="857250" lvl="1" indent="-285750"/>
            <a:r>
              <a:rPr lang="en-US" sz="2000" b="0" dirty="0"/>
              <a:t>Dissolved Oxygen</a:t>
            </a:r>
          </a:p>
          <a:p>
            <a:pPr marL="857250" lvl="1" indent="-285750"/>
            <a:r>
              <a:rPr lang="en-US" sz="2000" b="0" dirty="0"/>
              <a:t>Reaeration</a:t>
            </a:r>
          </a:p>
          <a:p>
            <a:pPr marL="857250" lvl="1" indent="-285750"/>
            <a:r>
              <a:rPr lang="en-US" sz="2000" b="0" dirty="0"/>
              <a:t>Oxygen demand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79237D-38ED-4AAC-AF43-35F66C1853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</a:t>
            </a:fld>
            <a:endParaRPr lang="en-US" dirty="0"/>
          </a:p>
        </p:txBody>
      </p:sp>
      <p:pic>
        <p:nvPicPr>
          <p:cNvPr id="66563" name="Picture 7">
            <a:extLst>
              <a:ext uri="{FF2B5EF4-FFF2-40B4-BE49-F238E27FC236}">
                <a16:creationId xmlns:a16="http://schemas.microsoft.com/office/drawing/2014/main" id="{8A3FA5F3-96C3-4B08-B4F9-F1C9D4C7B0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516" y="859634"/>
            <a:ext cx="6400800" cy="484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>
            <a:extLst>
              <a:ext uri="{FF2B5EF4-FFF2-40B4-BE49-F238E27FC236}">
                <a16:creationId xmlns:a16="http://schemas.microsoft.com/office/drawing/2014/main" id="{B980D845-0ADB-402A-BD58-F3F8E9AB41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lnSpc>
                <a:spcPct val="85000"/>
              </a:lnSpc>
            </a:pPr>
            <a:r>
              <a:rPr lang="en-US" altLang="en-US" b="1" dirty="0">
                <a:ea typeface="ＭＳ Ｐゴシック" panose="020B0600070205080204" pitchFamily="34" charset="-128"/>
              </a:rPr>
              <a:t>CE-QUAL-W2 DO</a:t>
            </a:r>
            <a:br>
              <a:rPr lang="en-US" altLang="en-US" b="1" dirty="0">
                <a:ea typeface="ＭＳ Ｐゴシック" panose="020B0600070205080204" pitchFamily="34" charset="-128"/>
              </a:rPr>
            </a:br>
            <a:endParaRPr lang="en-US" altLang="en-US" b="1" dirty="0">
              <a:ea typeface="ＭＳ Ｐゴシック" panose="020B0600070205080204" pitchFamily="34" charset="-128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79237D-38ED-4AAC-AF43-35F66C1853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3</a:t>
            </a:fld>
            <a:endParaRPr lang="en-US" dirty="0"/>
          </a:p>
        </p:txBody>
      </p:sp>
      <p:pic>
        <p:nvPicPr>
          <p:cNvPr id="66563" name="Picture 7">
            <a:extLst>
              <a:ext uri="{FF2B5EF4-FFF2-40B4-BE49-F238E27FC236}">
                <a16:creationId xmlns:a16="http://schemas.microsoft.com/office/drawing/2014/main" id="{8A3FA5F3-96C3-4B08-B4F9-F1C9D4C7B0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3906" y="1413717"/>
            <a:ext cx="6400800" cy="484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49DA01-2AB2-43B8-A24E-F72C461BD9DC}"/>
              </a:ext>
            </a:extLst>
          </p:cNvPr>
          <p:cNvSpPr txBox="1"/>
          <p:nvPr/>
        </p:nvSpPr>
        <p:spPr>
          <a:xfrm rot="19802544">
            <a:off x="1944284" y="1929320"/>
            <a:ext cx="818303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rgbClr val="FF0000"/>
                </a:solidFill>
              </a:rPr>
              <a:t>TEMPERATURE FIRST</a:t>
            </a:r>
          </a:p>
        </p:txBody>
      </p:sp>
    </p:spTree>
    <p:extLst>
      <p:ext uri="{BB962C8B-B14F-4D97-AF65-F5344CB8AC3E}">
        <p14:creationId xmlns:p14="http://schemas.microsoft.com/office/powerpoint/2010/main" val="4175272707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1133-1373-47BC-86D5-01D0AE37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Modeling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41DC5-D372-4C57-93EC-1E0A93C20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69975"/>
            <a:ext cx="5689600" cy="471804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/>
              <a:t>Typical Sources:</a:t>
            </a:r>
          </a:p>
          <a:p>
            <a:pPr lvl="1"/>
            <a:r>
              <a:rPr lang="en-US" sz="2000" b="0" dirty="0"/>
              <a:t>Boundary Conditions for all inflows</a:t>
            </a:r>
          </a:p>
          <a:p>
            <a:pPr lvl="1"/>
            <a:r>
              <a:rPr lang="en-US" sz="2000" b="0" dirty="0"/>
              <a:t>Initial Conditions for water body</a:t>
            </a:r>
          </a:p>
          <a:p>
            <a:pPr lvl="1"/>
            <a:r>
              <a:rPr lang="en-US" sz="2000" b="0" dirty="0"/>
              <a:t>Reaeration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/>
              <a:t>Typical Sinks</a:t>
            </a:r>
          </a:p>
          <a:p>
            <a:pPr lvl="1"/>
            <a:r>
              <a:rPr lang="en-US" sz="2000" b="0" dirty="0"/>
              <a:t>Water quality variables that utilize DO in their kinetic processes</a:t>
            </a:r>
          </a:p>
          <a:p>
            <a:pPr lvl="1"/>
            <a:r>
              <a:rPr lang="en-US" sz="2000" b="0" dirty="0"/>
              <a:t>CBOD, DOM, POM, SOD, </a:t>
            </a:r>
            <a:r>
              <a:rPr lang="en-US" sz="2000" b="0" dirty="0" err="1"/>
              <a:t>etc</a:t>
            </a:r>
            <a:r>
              <a:rPr lang="en-US" sz="2000" b="0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/>
              <a:t>Interactions in the DO cycle are temperature dependent.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/>
              <a:t>Efforts to model DO without reasonable temperature model</a:t>
            </a:r>
            <a:r>
              <a:rPr lang="en-US" sz="2000" b="0" dirty="0">
                <a:solidFill>
                  <a:srgbClr val="FF0000"/>
                </a:solidFill>
              </a:rPr>
              <a:t> are futile</a:t>
            </a:r>
            <a:r>
              <a:rPr lang="en-US" sz="2000" b="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3D687-9B2D-8CA9-FDD1-DEE30EBF6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0495" y="1069975"/>
            <a:ext cx="5611906" cy="420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282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1133-1373-47BC-86D5-01D0AE37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Modeling Requirements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41DC5-D372-4C57-93EC-1E0A93C20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81093"/>
            <a:ext cx="5689600" cy="471804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/>
              <a:t>Dissolved Oxygen Observed Data</a:t>
            </a:r>
          </a:p>
          <a:p>
            <a:pPr lvl="1"/>
            <a:r>
              <a:rPr lang="en-US" sz="2000" b="0" dirty="0"/>
              <a:t>Boundary conditions</a:t>
            </a:r>
          </a:p>
          <a:p>
            <a:pPr lvl="1"/>
            <a:r>
              <a:rPr lang="en-US" sz="2000" b="0" dirty="0"/>
              <a:t>Estimates of initial conditions</a:t>
            </a:r>
          </a:p>
          <a:p>
            <a:pPr lvl="1"/>
            <a:r>
              <a:rPr lang="en-US" sz="2000" b="0" dirty="0"/>
              <a:t>In-situ comparisons with model predictions for Calibration/Validation</a:t>
            </a:r>
          </a:p>
          <a:p>
            <a:pPr lvl="1"/>
            <a:r>
              <a:rPr lang="en-US" sz="2000" b="0" dirty="0"/>
              <a:t>Understanding of system behavior and model performance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/>
              <a:t>Oxygen Sinks </a:t>
            </a:r>
          </a:p>
          <a:p>
            <a:pPr lvl="1"/>
            <a:r>
              <a:rPr lang="en-US" sz="2000" b="0" dirty="0"/>
              <a:t>Boundary conditions and in-situ values</a:t>
            </a:r>
          </a:p>
          <a:p>
            <a:pPr lvl="1"/>
            <a:r>
              <a:rPr lang="en-US" sz="2000" b="0" dirty="0"/>
              <a:t>External loadings (Point and Non-point source)</a:t>
            </a:r>
          </a:p>
          <a:p>
            <a:pPr lvl="1"/>
            <a:r>
              <a:rPr lang="en-US" sz="2000" b="0" dirty="0"/>
              <a:t>Sediments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/>
              <a:t>Meteorological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1193521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8EF4E-AF85-41B5-98BD-455452659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DO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6F143-3119-4803-B17F-BF1C36A89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81093"/>
            <a:ext cx="5230607" cy="292690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/>
              <a:t>Compare Model output with observations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/>
              <a:t>Evaluate Model DO performance using:</a:t>
            </a:r>
          </a:p>
          <a:p>
            <a:pPr lvl="1"/>
            <a:r>
              <a:rPr lang="en-US" sz="2000" b="0" dirty="0"/>
              <a:t>Time Series </a:t>
            </a:r>
          </a:p>
          <a:p>
            <a:pPr lvl="1"/>
            <a:r>
              <a:rPr lang="en-US" sz="2000" b="0" dirty="0"/>
              <a:t>Water Column Profiles</a:t>
            </a:r>
          </a:p>
          <a:p>
            <a:pPr lvl="1"/>
            <a:r>
              <a:rPr lang="en-US" sz="2000" b="0" dirty="0"/>
              <a:t>Statistics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/>
              <a:t>Incorporate model Temperature performance in assessment, aka does it look right?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DA30B8-4F76-497B-AD92-B038CE1B7F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7007" y="1081093"/>
            <a:ext cx="5945393" cy="34380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33921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E2951-A28A-4477-89F3-03F59AE1F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Minnesota River DO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1798173-24D1-494E-90E0-136EBCC570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399" y="1081092"/>
            <a:ext cx="5631413" cy="3372573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48EE052-ED8A-46CF-A302-AF941AEF6D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/>
          <a:stretch>
            <a:fillRect/>
          </a:stretch>
        </p:blipFill>
        <p:spPr>
          <a:xfrm>
            <a:off x="6096000" y="2879809"/>
            <a:ext cx="5635334" cy="3366691"/>
          </a:xfrm>
        </p:spPr>
      </p:pic>
    </p:spTree>
    <p:extLst>
      <p:ext uri="{BB962C8B-B14F-4D97-AF65-F5344CB8AC3E}">
        <p14:creationId xmlns:p14="http://schemas.microsoft.com/office/powerpoint/2010/main" val="1722552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F2D42-79F5-417C-9C9B-323B04AE0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Minnesota River DO (cont.)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82F2CA7-85F7-4F93-A75F-EA14AFB86B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400" y="1081093"/>
            <a:ext cx="5530210" cy="3311964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3B406A3-4041-4E02-B335-63C2BB13CF35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/>
          <a:stretch>
            <a:fillRect/>
          </a:stretch>
        </p:blipFill>
        <p:spPr>
          <a:xfrm>
            <a:off x="6128274" y="2891441"/>
            <a:ext cx="5534061" cy="3306188"/>
          </a:xfrm>
        </p:spPr>
      </p:pic>
    </p:spTree>
    <p:extLst>
      <p:ext uri="{BB962C8B-B14F-4D97-AF65-F5344CB8AC3E}">
        <p14:creationId xmlns:p14="http://schemas.microsoft.com/office/powerpoint/2010/main" val="1322107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FC00E-7F65-498A-9999-05DCA0179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Model DO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7821A-6862-42A5-9774-5285E1529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225551"/>
            <a:ext cx="5163711" cy="316614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/>
              <a:t>DO is culmination of all other processes occurring in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/>
              <a:t>DO Predictions </a:t>
            </a:r>
            <a:r>
              <a:rPr lang="en-US" sz="2000" b="0" i="1" u="sng" dirty="0"/>
              <a:t>sensitive</a:t>
            </a:r>
            <a:r>
              <a:rPr lang="en-US" sz="2000" b="0" dirty="0"/>
              <a:t> or </a:t>
            </a:r>
            <a:r>
              <a:rPr lang="en-US" sz="2000" b="0" i="1" u="sng" dirty="0"/>
              <a:t>insensitive</a:t>
            </a:r>
            <a:r>
              <a:rPr lang="en-US" sz="2000" b="0" dirty="0"/>
              <a:t> depending upon location and conditions in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/>
              <a:t>Proceed slowly</a:t>
            </a:r>
          </a:p>
        </p:txBody>
      </p:sp>
      <p:pic>
        <p:nvPicPr>
          <p:cNvPr id="6" name="Picture 5" descr="A picture containing valley, canyon, nature, mountain&#10;&#10;Description automatically generated">
            <a:extLst>
              <a:ext uri="{FF2B5EF4-FFF2-40B4-BE49-F238E27FC236}">
                <a16:creationId xmlns:a16="http://schemas.microsoft.com/office/drawing/2014/main" id="{FD69B3FD-2C12-2043-FC28-4FEE8EBF7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0111" y="1207752"/>
            <a:ext cx="6012289" cy="400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419617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 Templates">
  <a:themeElements>
    <a:clrScheme name="Custom 2">
      <a:dk1>
        <a:srgbClr val="000000"/>
      </a:dk1>
      <a:lt1>
        <a:srgbClr val="FFFFFF"/>
      </a:lt1>
      <a:dk2>
        <a:srgbClr val="83847A"/>
      </a:dk2>
      <a:lt2>
        <a:srgbClr val="A3A3A3"/>
      </a:lt2>
      <a:accent1>
        <a:srgbClr val="82786F"/>
      </a:accent1>
      <a:accent2>
        <a:srgbClr val="6E8778"/>
      </a:accent2>
      <a:accent3>
        <a:srgbClr val="705C38"/>
      </a:accent3>
      <a:accent4>
        <a:srgbClr val="3E6682"/>
      </a:accent4>
      <a:accent5>
        <a:srgbClr val="663830"/>
      </a:accent5>
      <a:accent6>
        <a:srgbClr val="EF4135"/>
      </a:accent6>
      <a:hlink>
        <a:srgbClr val="3E6682"/>
      </a:hlink>
      <a:folHlink>
        <a:srgbClr val="EF4135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122F0FA2-19C7-43A3-AA26-1FC3028BC721}" vid="{2BB31517-1312-4F35-8F70-B9A7CDB59602}"/>
    </a:ext>
  </a:extLst>
</a:theme>
</file>

<file path=ppt/theme/theme2.xml><?xml version="1.0" encoding="utf-8"?>
<a:theme xmlns:a="http://schemas.openxmlformats.org/drawingml/2006/main" name="UNCL // FOUO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A99B459A-8B1A-4C1C-862F-E0F9CCA22596}"/>
    </a:ext>
  </a:extLst>
</a:theme>
</file>

<file path=ppt/theme/theme3.xml><?xml version="1.0" encoding="utf-8"?>
<a:theme xmlns:a="http://schemas.openxmlformats.org/drawingml/2006/main" name="UNCLASSIFIED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63E75002-AE9D-4785-8124-3AFCCDC59DC3}"/>
    </a:ext>
  </a:extLst>
</a:theme>
</file>

<file path=ppt/theme/theme4.xml><?xml version="1.0" encoding="utf-8"?>
<a:theme xmlns:a="http://schemas.openxmlformats.org/drawingml/2006/main" name="Custom Classification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C6CC15A3-3625-4B74-BD53-DE8C42AE3990}"/>
    </a:ext>
  </a:extLst>
</a:theme>
</file>

<file path=ppt/theme/theme5.xml><?xml version="1.0" encoding="utf-8"?>
<a:theme xmlns:a="http://schemas.openxmlformats.org/drawingml/2006/main" name="Standard White Theme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0957B2FE-61BF-4E25-9901-9769BBB77ACE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3868113-c0a5-43de-a876-5fe4e9e92519">
      <Terms xmlns="http://schemas.microsoft.com/office/infopath/2007/PartnerControls"/>
    </lcf76f155ced4ddcb4097134ff3c332f>
    <TaxCatchAll xmlns="33812d21-cc6d-40d3-8190-1784895c4f86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AF2FAC55F63A40BD9EED0C36836299" ma:contentTypeVersion="7" ma:contentTypeDescription="Create a new document." ma:contentTypeScope="" ma:versionID="b597350ac56df3b205f31c92d01b5399">
  <xsd:schema xmlns:xsd="http://www.w3.org/2001/XMLSchema" xmlns:xs="http://www.w3.org/2001/XMLSchema" xmlns:p="http://schemas.microsoft.com/office/2006/metadata/properties" xmlns:ns2="83868113-c0a5-43de-a876-5fe4e9e92519" xmlns:ns3="33812d21-cc6d-40d3-8190-1784895c4f86" targetNamespace="http://schemas.microsoft.com/office/2006/metadata/properties" ma:root="true" ma:fieldsID="d68b58b16e26a3cc352e2bbfa603f9b3" ns2:_="" ns3:_="">
    <xsd:import namespace="83868113-c0a5-43de-a876-5fe4e9e92519"/>
    <xsd:import namespace="33812d21-cc6d-40d3-8190-1784895c4f8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868113-c0a5-43de-a876-5fe4e9e925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2e6c1609-49e0-4fdc-8f5b-8b798a96913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812d21-cc6d-40d3-8190-1784895c4f86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c54ceb61-3fcb-461d-8e52-255959401034}" ma:internalName="TaxCatchAll" ma:showField="CatchAllData" ma:web="33812d21-cc6d-40d3-8190-1784895c4f8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58FABFF-2334-4719-9D84-3E10528D1EE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991F692-3C53-4CCC-ABAB-DE325E273E84}">
  <ds:schemaRefs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  <ds:schemaRef ds:uri="d0df2f8a-2bd1-4a75-833f-ab046cdad13d"/>
    <ds:schemaRef ds:uri="3d7cd9bf-014c-4164-aa31-ccc0b16984c2"/>
    <ds:schemaRef ds:uri="83868113-c0a5-43de-a876-5fe4e9e92519"/>
    <ds:schemaRef ds:uri="33812d21-cc6d-40d3-8190-1784895c4f86"/>
  </ds:schemaRefs>
</ds:datastoreItem>
</file>

<file path=customXml/itemProps3.xml><?xml version="1.0" encoding="utf-8"?>
<ds:datastoreItem xmlns:ds="http://schemas.openxmlformats.org/officeDocument/2006/customXml" ds:itemID="{5A795777-BE3F-4275-A752-C7A43BCFB4A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3868113-c0a5-43de-a876-5fe4e9e92519"/>
    <ds:schemaRef ds:uri="33812d21-cc6d-40d3-8190-1784895c4f8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ERDC PowerPoint Template - CUI</Template>
  <TotalTime>369</TotalTime>
  <Words>265</Words>
  <Application>Microsoft Office PowerPoint</Application>
  <PresentationFormat>Widescreen</PresentationFormat>
  <Paragraphs>68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Title Slide Templates</vt:lpstr>
      <vt:lpstr>UNCL // FOUO Content</vt:lpstr>
      <vt:lpstr>UNCLASSIFIED Content</vt:lpstr>
      <vt:lpstr>Custom Classification Content</vt:lpstr>
      <vt:lpstr>Standard White Theme</vt:lpstr>
      <vt:lpstr>Dissolved Oxygen Case Study</vt:lpstr>
      <vt:lpstr>CE-QUAL-W2 DO </vt:lpstr>
      <vt:lpstr>CE-QUAL-W2 DO </vt:lpstr>
      <vt:lpstr>DO Modeling Requirements</vt:lpstr>
      <vt:lpstr>DO Modeling Requirements (cont.)</vt:lpstr>
      <vt:lpstr>Model DO Performance</vt:lpstr>
      <vt:lpstr>Minnesota River DO</vt:lpstr>
      <vt:lpstr>Minnesota River DO (cont.)</vt:lpstr>
      <vt:lpstr>Evaluating Model DO Performance</vt:lpstr>
      <vt:lpstr>Questions?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CE-QUAL-W2 workshop Bathymetry</dc:title>
  <dc:creator>Melendez, Lauren L CIV USARMY CEERD-EL (USA)</dc:creator>
  <cp:lastModifiedBy>Todd Steissberg</cp:lastModifiedBy>
  <cp:revision>73</cp:revision>
  <cp:lastPrinted>2018-03-14T15:02:38Z</cp:lastPrinted>
  <dcterms:created xsi:type="dcterms:W3CDTF">2022-08-04T21:02:01Z</dcterms:created>
  <dcterms:modified xsi:type="dcterms:W3CDTF">2022-08-15T10:24:07Z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0x01010031AF2FAC55F63A40BD9EED0C36836299</vt:lpwstr>
  </property>
  <property fmtid="{D5CDD505-2E9C-101B-9397-08002B2CF9AE}" pid="3" name="MediaServiceImageTags">
    <vt:lpwstr/>
  </property>
</Properties>
</file>

<file path=docProps/thumbnail.jpeg>
</file>